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2" r:id="rId4"/>
    <p:sldId id="271" r:id="rId5"/>
    <p:sldId id="272" r:id="rId6"/>
    <p:sldId id="273" r:id="rId7"/>
    <p:sldId id="274" r:id="rId8"/>
    <p:sldId id="275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364"/>
    <a:srgbClr val="BAB8E8"/>
    <a:srgbClr val="E45221"/>
    <a:srgbClr val="262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2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8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1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3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9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0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7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8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Bottom Right">
            <a:extLst>
              <a:ext uri="{FF2B5EF4-FFF2-40B4-BE49-F238E27FC236}">
                <a16:creationId xmlns:a16="http://schemas.microsoft.com/office/drawing/2014/main" id="{5656314A-7360-472A-85B1-0CC7D3C5C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3499FD5-DA9A-40DA-93B7-3903B0FB6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id="{0A52B7C2-CDEF-4E8C-BEC4-F83F5A7E3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FEF0EC5-5A73-49D5-B41D-BE464CB2E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A78AC46-8358-46F7-8053-BDB805B2A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D9EBE72-EB96-46AF-9479-A0B4E2F506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778FF3A-B709-48E2-977C-350725CE9D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5CEE22A-EC37-49DA-AFBD-BC5C07695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48EED8-5833-438B-BDC4-5D529230DB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5354540-D1D5-44A1-B33C-E3782C8BE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72143CA-33C4-4A6C-99B9-0EB5F0677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82F9234-2510-408B-ADAF-733E300FC33B}"/>
              </a:ext>
            </a:extLst>
          </p:cNvPr>
          <p:cNvSpPr txBox="1"/>
          <p:nvPr/>
        </p:nvSpPr>
        <p:spPr>
          <a:xfrm>
            <a:off x="1785046" y="1238794"/>
            <a:ext cx="9899374" cy="24651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rgbClr val="272364"/>
                </a:solidFill>
                <a:latin typeface="+mj-lt"/>
                <a:ea typeface="+mj-ea"/>
                <a:cs typeface="+mj-cs"/>
              </a:rPr>
              <a:t>2023 WILDFIRE PLANNING AND IMPLEMENTATION OVERVIEW</a:t>
            </a:r>
            <a:endParaRPr lang="en-US" sz="4800" b="1" dirty="0">
              <a:solidFill>
                <a:srgbClr val="272364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b="1" dirty="0">
              <a:solidFill>
                <a:srgbClr val="272364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kern="1200" dirty="0">
              <a:solidFill>
                <a:srgbClr val="272364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272364"/>
                </a:solidFill>
                <a:latin typeface="+mj-lt"/>
                <a:ea typeface="+mj-ea"/>
                <a:cs typeface="+mj-cs"/>
              </a:rPr>
              <a:t>February</a:t>
            </a:r>
            <a:r>
              <a:rPr lang="en-US" sz="2600" b="1" kern="1200" dirty="0">
                <a:solidFill>
                  <a:srgbClr val="272364"/>
                </a:solidFill>
                <a:latin typeface="+mj-lt"/>
                <a:ea typeface="+mj-ea"/>
                <a:cs typeface="+mj-cs"/>
              </a:rPr>
              <a:t> 13, 2023</a:t>
            </a:r>
            <a:br>
              <a:rPr lang="en-US" sz="3800" b="1" kern="1200" dirty="0">
                <a:solidFill>
                  <a:srgbClr val="272364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rgbClr val="272364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Top left">
            <a:extLst>
              <a:ext uri="{FF2B5EF4-FFF2-40B4-BE49-F238E27FC236}">
                <a16:creationId xmlns:a16="http://schemas.microsoft.com/office/drawing/2014/main" id="{3530084A-AE46-40C3-AEC2-05AE51DBE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EB1988D-D0C1-4769-952F-AFED38C2C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51D1B66-2529-4A19-8440-105458F1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54BAC8-DD8C-4971-9849-97F66DDEE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1C64B0-B7BA-43EF-8165-A989D1EEC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A9894D-475B-4629-9643-CEB6BEEF5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E5E81DE-AC91-47A7-BCB7-F0C46AE19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82FC6CF-DCC9-469A-B15F-405E32C5B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F1624A4-F120-495F-BCDC-908EAC4C1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7" name="Cross">
            <a:extLst>
              <a:ext uri="{FF2B5EF4-FFF2-40B4-BE49-F238E27FC236}">
                <a16:creationId xmlns:a16="http://schemas.microsoft.com/office/drawing/2014/main" id="{7486C3FB-E613-42EE-BB94-C836C350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4D2DB4-ADC6-454F-88D2-920131F2B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C9C2CC8-1779-42F6-95C3-C68E02716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B4B5679-6BD2-4923-ADA8-34AF1C58E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8624"/>
          <a:stretch/>
        </p:blipFill>
        <p:spPr>
          <a:xfrm>
            <a:off x="336534" y="4124471"/>
            <a:ext cx="5759466" cy="25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u="sng" dirty="0">
                <a:solidFill>
                  <a:srgbClr val="272364"/>
                </a:solidFill>
              </a:rPr>
              <a:t>Start with large scale info and move into local planning:</a:t>
            </a:r>
          </a:p>
          <a:p>
            <a:pPr lvl="1"/>
            <a:r>
              <a:rPr lang="en-US" sz="2000" dirty="0">
                <a:solidFill>
                  <a:srgbClr val="272364"/>
                </a:solidFill>
              </a:rPr>
              <a:t>Federal funding and wildfire planning</a:t>
            </a:r>
          </a:p>
          <a:p>
            <a:pPr lvl="1"/>
            <a:r>
              <a:rPr lang="en-US" sz="2000" dirty="0">
                <a:solidFill>
                  <a:srgbClr val="272364"/>
                </a:solidFill>
              </a:rPr>
              <a:t>State funding and wildfire planning</a:t>
            </a:r>
          </a:p>
          <a:p>
            <a:pPr lvl="1"/>
            <a:r>
              <a:rPr lang="en-US" sz="2000" dirty="0">
                <a:solidFill>
                  <a:srgbClr val="272364"/>
                </a:solidFill>
              </a:rPr>
              <a:t>County funding and wildfire planning</a:t>
            </a:r>
          </a:p>
          <a:p>
            <a:pPr lvl="1"/>
            <a:r>
              <a:rPr lang="en-US" sz="2000" dirty="0">
                <a:solidFill>
                  <a:srgbClr val="272364"/>
                </a:solidFill>
              </a:rPr>
              <a:t>Gold Hill work</a:t>
            </a:r>
          </a:p>
          <a:p>
            <a:pPr lvl="2"/>
            <a:r>
              <a:rPr lang="en-US" dirty="0">
                <a:solidFill>
                  <a:srgbClr val="272364"/>
                </a:solidFill>
              </a:rPr>
              <a:t>Ashram/Ashley project</a:t>
            </a:r>
          </a:p>
          <a:p>
            <a:pPr lvl="2"/>
            <a:r>
              <a:rPr lang="en-US" dirty="0">
                <a:solidFill>
                  <a:srgbClr val="272364"/>
                </a:solidFill>
              </a:rPr>
              <a:t>Forest restoration phase 2</a:t>
            </a:r>
          </a:p>
          <a:p>
            <a:pPr lvl="2"/>
            <a:r>
              <a:rPr lang="en-US" dirty="0">
                <a:solidFill>
                  <a:srgbClr val="272364"/>
                </a:solidFill>
              </a:rPr>
              <a:t>West Gold Hill</a:t>
            </a:r>
          </a:p>
          <a:p>
            <a:pPr lvl="2"/>
            <a:r>
              <a:rPr lang="en-US" dirty="0">
                <a:solidFill>
                  <a:srgbClr val="272364"/>
                </a:solidFill>
              </a:rPr>
              <a:t>Structure protection</a:t>
            </a:r>
          </a:p>
          <a:p>
            <a:pPr lvl="2"/>
            <a:r>
              <a:rPr lang="en-US" dirty="0">
                <a:solidFill>
                  <a:srgbClr val="272364"/>
                </a:solidFill>
              </a:rPr>
              <a:t>Slash Pile Burning 101 field day</a:t>
            </a:r>
          </a:p>
        </p:txBody>
      </p:sp>
    </p:spTree>
    <p:extLst>
      <p:ext uri="{BB962C8B-B14F-4D97-AF65-F5344CB8AC3E}">
        <p14:creationId xmlns:p14="http://schemas.microsoft.com/office/powerpoint/2010/main" val="231342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Federal Funding and Wildfire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025"/>
            <a:ext cx="5444068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Infrastructure Law Funding identified priority </a:t>
            </a:r>
            <a:r>
              <a:rPr lang="en-US" dirty="0" err="1"/>
              <a:t>Firesheds</a:t>
            </a:r>
            <a:endParaRPr lang="en-US" dirty="0"/>
          </a:p>
          <a:p>
            <a:pPr lvl="1"/>
            <a:r>
              <a:rPr lang="en-US" dirty="0"/>
              <a:t>Front Range USFS awarded 18 Million in 2022 and 37.5 Million in 2023.</a:t>
            </a:r>
          </a:p>
          <a:p>
            <a:pPr lvl="2"/>
            <a:r>
              <a:rPr lang="en-US" dirty="0"/>
              <a:t>Funding used to hire staff, fuels reduction projects and pile burning.</a:t>
            </a:r>
          </a:p>
          <a:p>
            <a:pPr lvl="2"/>
            <a:r>
              <a:rPr lang="en-US" dirty="0"/>
              <a:t>Arapaho Roosevelt Forest is developing a fund with the National Forest Foundation for use on private lands.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88D59-C020-2ED1-F614-9930BDCD1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24" y="1421873"/>
            <a:ext cx="4727676" cy="5158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515EEC-A591-B40B-6544-02AC93ECACA7}"/>
              </a:ext>
            </a:extLst>
          </p:cNvPr>
          <p:cNvSpPr/>
          <p:nvPr/>
        </p:nvSpPr>
        <p:spPr>
          <a:xfrm>
            <a:off x="10320867" y="3750733"/>
            <a:ext cx="787399" cy="9567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9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0" name="Freeform: Shape 15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1" name="Freeform: Shape 16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7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8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19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20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21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22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en-US" u="sng"/>
              <a:t>State Funding and Wildfire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Colorado State Forest Service grant funds: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 previous years 1 million dollars available, in 2022 15 million dollars available (2 million awarded in Boulder County)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Colorado Strategic Wildfire Action Program: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New program through DNR for 10 priority landscapes (including Boulder County).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Wildfire Ready Watersheds: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Funding and technical assistance to help communities pre-plan for post wildfire impacts.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AA5C7-74AA-06B3-779E-ABB86F9F9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" r="9338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9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0" name="Freeform: Shape 27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8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29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30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31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32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33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491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en-US" u="sng"/>
              <a:t>Boulder County and Wildfire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89" y="2384474"/>
            <a:ext cx="6269664" cy="4132359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Mitigation Tax (1A) passed in 2022: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Estimated to bring ~9 million dollars annually for wildfire mitigation.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Includes Wildfire Partners expansion into east Boulder County.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A grant program will be developed for forest and grassland fuels reduction.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Boulder County Fireshed: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Numerous local, state and federal partners conducting local planning.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900" b="1" dirty="0"/>
              <a:t>CWPP development: </a:t>
            </a:r>
            <a:r>
              <a:rPr lang="en-US" sz="1500" dirty="0"/>
              <a:t>local planning.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St </a:t>
            </a:r>
            <a:r>
              <a:rPr lang="en-US" sz="1800" b="1" dirty="0" err="1"/>
              <a:t>Vrain</a:t>
            </a:r>
            <a:r>
              <a:rPr lang="en-US" sz="1800" b="1" dirty="0"/>
              <a:t> Forest Health Partnership/ Boulder Watershed Collective: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Facilitating collaborative planning, acquiring grant funds and implementing wildfire resilience projects.</a:t>
            </a:r>
          </a:p>
          <a:p>
            <a:pPr>
              <a:lnSpc>
                <a:spcPct val="100000"/>
              </a:lnSpc>
            </a:pP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D0611-C115-B2A8-5486-6CEB399E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1" r="14177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045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en-US" sz="4100" u="sng"/>
              <a:t>Gold Hill and Wildfire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b="1" dirty="0"/>
              <a:t>Ashram &amp; Ashley Forestry Project: 104 acres</a:t>
            </a:r>
          </a:p>
          <a:p>
            <a:pPr lvl="1"/>
            <a:r>
              <a:rPr lang="en-US" sz="1800" dirty="0"/>
              <a:t>In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b="1" dirty="0"/>
              <a:t>Gold Hill Phase Two: 45 acres</a:t>
            </a:r>
          </a:p>
          <a:p>
            <a:pPr lvl="1"/>
            <a:r>
              <a:rPr lang="en-US" sz="1800" dirty="0"/>
              <a:t>In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West Gold Hill: 145 acres</a:t>
            </a:r>
          </a:p>
          <a:p>
            <a:pPr lvl="1"/>
            <a:r>
              <a:rPr lang="en-US" sz="1800" dirty="0"/>
              <a:t>In planning with Boulder Valley and Longmont Conservation District and Colorado State Forest Service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Other Wildfire Planning</a:t>
            </a:r>
          </a:p>
          <a:p>
            <a:pPr lvl="1"/>
            <a:r>
              <a:rPr lang="en-US" sz="1800" dirty="0"/>
              <a:t>Structure protection, Education, Grazing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6" name="Picture 5" descr="A landscape with trees and hills in the back&#10;&#10;Description automatically generated with low confidence">
            <a:extLst>
              <a:ext uri="{FF2B5EF4-FFF2-40B4-BE49-F238E27FC236}">
                <a16:creationId xmlns:a16="http://schemas.microsoft.com/office/drawing/2014/main" id="{48AEE9A9-B869-64DE-BB70-EFBAC49C9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8269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8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851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6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2" name="Rectangle 6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93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4" name="Freeform: Shape 70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5" name="Freeform: Shape 71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72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73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74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75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76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77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r>
              <a:rPr lang="en-US" u="sng" dirty="0"/>
              <a:t>Ashram/Ashley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5" y="2384474"/>
            <a:ext cx="5604997" cy="372861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Goals: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Firebreak adjacent to Town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Increase protection of firefighters and ability to defend homes.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high severity fire immediately adjacent to town.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Forest Health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Create heterogeneity on the landscape (a mosaic of dense and open forest).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Increase/enhance Aspen and their ability to proliferate.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Increase diversity through access to sunlight and less competition for resources.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5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13FC7-6BB1-088B-F7F1-6CAFA9018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7" r="22436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102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1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3" name="Freeform: Shape 82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83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84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85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86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87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88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0" name="Freeform: Shape 81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0781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BA42C-2179-4C7E-B9EE-4A90A9A0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9813"/>
            <a:ext cx="9783085" cy="1664573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You Are Invited!</a:t>
            </a:r>
            <a:br>
              <a:rPr lang="en-US" u="sng" dirty="0"/>
            </a:br>
            <a:r>
              <a:rPr lang="en-US" u="sng" dirty="0"/>
              <a:t>Ashley Project Site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23EC-F8E0-4FBA-9833-0CD8074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88" y="2384474"/>
            <a:ext cx="11239111" cy="413235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800" u="sng" dirty="0"/>
              <a:t>This Thursday at 4pm.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Take a short walk around the treatment area.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Talk with the Boulder County Conservation District Forester and Contractor.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Meet at the big log pile behind the Finn’s house.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dirty="0"/>
              <a:t>_______________________________________________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Slash Pile Burning 101 with USFS the week of Feb 20</a:t>
            </a:r>
            <a:r>
              <a:rPr lang="en-US" sz="2800" baseline="30000" dirty="0"/>
              <a:t>th</a:t>
            </a:r>
            <a:r>
              <a:rPr lang="en-US" sz="2800" dirty="0"/>
              <a:t>.</a:t>
            </a:r>
          </a:p>
          <a:p>
            <a:pPr lvl="1">
              <a:lnSpc>
                <a:spcPct val="100000"/>
              </a:lnSpc>
            </a:pPr>
            <a:endParaRPr lang="en-US" sz="1400" b="1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 b="1" dirty="0"/>
          </a:p>
        </p:txBody>
      </p:sp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408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F596251-AB72-4D3D-9112-6273E473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10478"/>
          <a:stretch/>
        </p:blipFill>
        <p:spPr>
          <a:xfrm>
            <a:off x="602566" y="717452"/>
            <a:ext cx="10986868" cy="4726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E6FBF6-5FCD-4EE8-A193-593D75E88A7A}"/>
              </a:ext>
            </a:extLst>
          </p:cNvPr>
          <p:cNvSpPr txBox="1"/>
          <p:nvPr/>
        </p:nvSpPr>
        <p:spPr>
          <a:xfrm>
            <a:off x="1759683" y="5651950"/>
            <a:ext cx="499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364"/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www.boulderwatershedcollective.org</a:t>
            </a:r>
          </a:p>
        </p:txBody>
      </p:sp>
    </p:spTree>
    <p:extLst>
      <p:ext uri="{BB962C8B-B14F-4D97-AF65-F5344CB8AC3E}">
        <p14:creationId xmlns:p14="http://schemas.microsoft.com/office/powerpoint/2010/main" val="1128541314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461</Words>
  <Application>Microsoft Office PowerPoint</Application>
  <PresentationFormat>Widescreen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AvenirNext LT Pro Medium</vt:lpstr>
      <vt:lpstr>Posterama</vt:lpstr>
      <vt:lpstr>ExploreVTI</vt:lpstr>
      <vt:lpstr>PowerPoint Presentation</vt:lpstr>
      <vt:lpstr>Agenda</vt:lpstr>
      <vt:lpstr>Federal Funding and Wildfire Planning</vt:lpstr>
      <vt:lpstr>State Funding and Wildfire Planning</vt:lpstr>
      <vt:lpstr>Boulder County and Wildfire Planning</vt:lpstr>
      <vt:lpstr>Gold Hill and Wildfire Planning</vt:lpstr>
      <vt:lpstr>Ashram/Ashley project</vt:lpstr>
      <vt:lpstr>You Are Invited! Ashley Project Site Visit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Price</dc:creator>
  <cp:lastModifiedBy>machamer7 machamer7</cp:lastModifiedBy>
  <cp:revision>6</cp:revision>
  <dcterms:created xsi:type="dcterms:W3CDTF">2020-12-28T22:11:39Z</dcterms:created>
  <dcterms:modified xsi:type="dcterms:W3CDTF">2023-02-14T03:15:40Z</dcterms:modified>
</cp:coreProperties>
</file>